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7" r:id="rId2"/>
    <p:sldId id="274" r:id="rId3"/>
    <p:sldId id="265" r:id="rId4"/>
    <p:sldId id="280" r:id="rId5"/>
    <p:sldId id="281" r:id="rId6"/>
    <p:sldId id="282" r:id="rId7"/>
    <p:sldId id="283" r:id="rId8"/>
    <p:sldId id="28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BABCD-4740-4B59-9CFD-7DAF63B32745}" type="datetime1">
              <a:rPr lang="en-US" smtClean="0"/>
              <a:t>11/9/2019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07D82-6CC0-4726-AD6E-6420358FB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3331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F8E82-AFD5-42FA-8929-3D98D4E956CA}" type="datetime1">
              <a:rPr lang="en-US" smtClean="0"/>
              <a:t>11/9/2019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C1C84-F8C5-4900-B2CC-2F8620BBE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172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5499" y="2541483"/>
            <a:ext cx="9766415" cy="1325563"/>
          </a:xfrm>
          <a:prstGeom prst="rect">
            <a:avLst/>
          </a:prstGeo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Master title slide style</a:t>
            </a:r>
          </a:p>
        </p:txBody>
      </p:sp>
    </p:spTree>
    <p:extLst>
      <p:ext uri="{BB962C8B-B14F-4D97-AF65-F5344CB8AC3E}">
        <p14:creationId xmlns:p14="http://schemas.microsoft.com/office/powerpoint/2010/main" val="92527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883" y="2790497"/>
            <a:ext cx="5973818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accent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7073900" y="2790825"/>
            <a:ext cx="3352361" cy="2959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73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Grp="1" noChangeArrowheads="1"/>
          </p:cNvSpPr>
          <p:nvPr>
            <p:ph type="body" idx="10"/>
          </p:nvPr>
        </p:nvSpPr>
        <p:spPr>
          <a:xfrm>
            <a:off x="769883" y="2790497"/>
            <a:ext cx="5973818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accent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8" name="Table Placeholder 16"/>
          <p:cNvSpPr>
            <a:spLocks noGrp="1"/>
          </p:cNvSpPr>
          <p:nvPr>
            <p:ph type="tbl" sz="quarter" idx="11"/>
          </p:nvPr>
        </p:nvSpPr>
        <p:spPr>
          <a:xfrm>
            <a:off x="7073900" y="2790825"/>
            <a:ext cx="3352800" cy="2959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906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Grp="1" noChangeArrowheads="1"/>
          </p:cNvSpPr>
          <p:nvPr>
            <p:ph type="body" idx="10"/>
          </p:nvPr>
        </p:nvSpPr>
        <p:spPr>
          <a:xfrm>
            <a:off x="769883" y="2790497"/>
            <a:ext cx="5973818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accent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8" name="Chart Placeholder 3"/>
          <p:cNvSpPr>
            <a:spLocks noGrp="1"/>
          </p:cNvSpPr>
          <p:nvPr>
            <p:ph type="chart" sz="quarter" idx="12"/>
          </p:nvPr>
        </p:nvSpPr>
        <p:spPr>
          <a:xfrm>
            <a:off x="7064477" y="2790825"/>
            <a:ext cx="3362223" cy="2959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287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2 Tabl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able Placeholder 16"/>
          <p:cNvSpPr>
            <a:spLocks noGrp="1"/>
          </p:cNvSpPr>
          <p:nvPr>
            <p:ph type="tbl" sz="quarter" idx="11"/>
          </p:nvPr>
        </p:nvSpPr>
        <p:spPr>
          <a:xfrm>
            <a:off x="5760720" y="2790825"/>
            <a:ext cx="4665980" cy="2959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9" name="Table Placeholder 16"/>
          <p:cNvSpPr>
            <a:spLocks noGrp="1"/>
          </p:cNvSpPr>
          <p:nvPr>
            <p:ph type="tbl" sz="quarter" idx="14"/>
          </p:nvPr>
        </p:nvSpPr>
        <p:spPr>
          <a:xfrm>
            <a:off x="769881" y="2790825"/>
            <a:ext cx="4662089" cy="2959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60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ng 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195499" y="2541483"/>
            <a:ext cx="9766415" cy="1325563"/>
          </a:xfrm>
          <a:prstGeom prst="rect">
            <a:avLst/>
          </a:prstGeo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Master title slide style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with long headline</a:t>
            </a:r>
          </a:p>
        </p:txBody>
      </p:sp>
    </p:spTree>
    <p:extLst>
      <p:ext uri="{BB962C8B-B14F-4D97-AF65-F5344CB8AC3E}">
        <p14:creationId xmlns:p14="http://schemas.microsoft.com/office/powerpoint/2010/main" val="2059229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idx="10" hasCustomPrompt="1"/>
          </p:nvPr>
        </p:nvSpPr>
        <p:spPr>
          <a:xfrm>
            <a:off x="1206274" y="2552474"/>
            <a:ext cx="9766300" cy="1325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1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MASTER TRANSITION SLIDE STYLE</a:t>
            </a:r>
          </a:p>
        </p:txBody>
      </p:sp>
    </p:spTree>
    <p:extLst>
      <p:ext uri="{BB962C8B-B14F-4D97-AF65-F5344CB8AC3E}">
        <p14:creationId xmlns:p14="http://schemas.microsoft.com/office/powerpoint/2010/main" val="261258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with Long 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0" hasCustomPrompt="1"/>
          </p:nvPr>
        </p:nvSpPr>
        <p:spPr>
          <a:xfrm>
            <a:off x="1206274" y="2552474"/>
            <a:ext cx="9766300" cy="13255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400" b="1" i="1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MASTER TRANSITION SLIDE STYLE</a:t>
            </a:r>
            <a:br>
              <a:rPr lang="en-US" dirty="0"/>
            </a:br>
            <a:r>
              <a:rPr lang="en-US" dirty="0"/>
              <a:t>WITH LONG HEADLINE</a:t>
            </a:r>
          </a:p>
        </p:txBody>
      </p:sp>
    </p:spTree>
    <p:extLst>
      <p:ext uri="{BB962C8B-B14F-4D97-AF65-F5344CB8AC3E}">
        <p14:creationId xmlns:p14="http://schemas.microsoft.com/office/powerpoint/2010/main" val="2813699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96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Bullet Col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 baseline="0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882" y="2790497"/>
            <a:ext cx="9656379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accent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960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Bullet Col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882" y="2790497"/>
            <a:ext cx="9656379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tx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879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Bullet Col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882" y="2790497"/>
            <a:ext cx="9656379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2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tx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242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Bullet Col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882" y="2790497"/>
            <a:ext cx="9656379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2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accent1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35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6423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3600" b="0" i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DE4FD2-2905-4B5F-99CA-FEFCEBBE4328}"/>
              </a:ext>
            </a:extLst>
          </p:cNvPr>
          <p:cNvSpPr txBox="1">
            <a:spLocks/>
          </p:cNvSpPr>
          <p:nvPr/>
        </p:nvSpPr>
        <p:spPr>
          <a:xfrm>
            <a:off x="1118991" y="2330208"/>
            <a:ext cx="10093506" cy="1071219"/>
          </a:xfrm>
          <a:prstGeom prst="rect">
            <a:avLst/>
          </a:prstGeo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cap="none" spc="0" normalizeH="0" baseline="0" noProof="0" dirty="0">
                <a:ln>
                  <a:noFill/>
                </a:ln>
                <a:solidFill>
                  <a:srgbClr val="004684"/>
                </a:solidFill>
                <a:effectLst/>
                <a:uLnTx/>
                <a:uFillTx/>
                <a:latin typeface="Times New Roman" panose="02020603050405020304"/>
                <a:ea typeface="+mj-ea"/>
                <a:cs typeface="+mj-cs"/>
              </a:rPr>
              <a:t>TITLE: Design Of User-friendly Calendar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E83145-1CE5-4FF5-9689-3F0B9526459C}"/>
              </a:ext>
            </a:extLst>
          </p:cNvPr>
          <p:cNvSpPr/>
          <p:nvPr/>
        </p:nvSpPr>
        <p:spPr>
          <a:xfrm>
            <a:off x="3048288" y="3494617"/>
            <a:ext cx="78371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FDB931"/>
                </a:solidFill>
                <a:effectLst/>
                <a:uLnTx/>
                <a:uFillTx/>
                <a:latin typeface="Times New Roman" panose="02020603050405020304"/>
              </a:rPr>
              <a:t>Name</a:t>
            </a:r>
            <a:r>
              <a:rPr kumimoji="0" lang="en-US" sz="1600" b="1" i="1" u="none" strike="noStrike" kern="1200" cap="none" spc="0" normalizeH="0" noProof="0" dirty="0">
                <a:ln>
                  <a:noFill/>
                </a:ln>
                <a:solidFill>
                  <a:srgbClr val="FDB931"/>
                </a:solidFill>
                <a:effectLst/>
                <a:uLnTx/>
                <a:uFillTx/>
                <a:latin typeface="Times New Roman" panose="02020603050405020304"/>
              </a:rPr>
              <a:t> </a:t>
            </a:r>
            <a:r>
              <a:rPr kumimoji="0" lang="en-US" sz="1600" b="1" i="1" u="none" strike="noStrike" kern="1200" cap="none" spc="0" normalizeH="0" noProof="0" dirty="0" err="1">
                <a:ln>
                  <a:noFill/>
                </a:ln>
                <a:solidFill>
                  <a:srgbClr val="FDB931"/>
                </a:solidFill>
                <a:effectLst/>
                <a:uLnTx/>
                <a:uFillTx/>
                <a:latin typeface="Times New Roman" panose="02020603050405020304"/>
              </a:rPr>
              <a:t>Mrinmoy</a:t>
            </a:r>
            <a:r>
              <a:rPr kumimoji="0" lang="en-US" sz="1600" b="1" i="1" u="none" strike="noStrike" kern="1200" cap="none" spc="0" normalizeH="0" noProof="0" dirty="0">
                <a:ln>
                  <a:noFill/>
                </a:ln>
                <a:solidFill>
                  <a:srgbClr val="FDB931"/>
                </a:solidFill>
                <a:effectLst/>
                <a:uLnTx/>
                <a:uFillTx/>
                <a:latin typeface="Times New Roman" panose="02020603050405020304"/>
              </a:rPr>
              <a:t> Sarkar, Lydia </a:t>
            </a:r>
            <a:r>
              <a:rPr kumimoji="0" lang="en-US" sz="1600" b="1" i="1" u="none" strike="noStrike" kern="1200" cap="none" spc="0" normalizeH="0" noProof="0" dirty="0" err="1">
                <a:ln>
                  <a:noFill/>
                </a:ln>
                <a:solidFill>
                  <a:srgbClr val="FDB931"/>
                </a:solidFill>
                <a:effectLst/>
                <a:uLnTx/>
                <a:uFillTx/>
                <a:latin typeface="Times New Roman" panose="02020603050405020304"/>
              </a:rPr>
              <a:t>Zeleke</a:t>
            </a:r>
            <a:r>
              <a:rPr lang="en-US" sz="1600" b="1" i="1" dirty="0">
                <a:solidFill>
                  <a:srgbClr val="FDB931"/>
                </a:solidFill>
                <a:latin typeface="Times New Roman" panose="02020603050405020304"/>
              </a:rPr>
              <a:t>, </a:t>
            </a:r>
            <a:r>
              <a:rPr kumimoji="0" lang="en-US" sz="1600" b="1" i="1" u="none" strike="noStrike" kern="1200" cap="none" spc="0" normalizeH="0" noProof="0" dirty="0">
                <a:ln>
                  <a:noFill/>
                </a:ln>
                <a:solidFill>
                  <a:srgbClr val="FDB931"/>
                </a:solidFill>
                <a:effectLst/>
                <a:uLnTx/>
                <a:uFillTx/>
                <a:latin typeface="Times New Roman" panose="02020603050405020304"/>
              </a:rPr>
              <a:t>Xuyang Yan</a:t>
            </a:r>
          </a:p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FDB931"/>
                </a:solidFill>
                <a:effectLst/>
                <a:uLnTx/>
                <a:uFillTx/>
                <a:latin typeface="Times New Roman" panose="02020603050405020304"/>
              </a:rPr>
              <a:t>NC A&amp;T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84490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963E6A-4D79-417B-AA96-3F0880481E37}"/>
              </a:ext>
            </a:extLst>
          </p:cNvPr>
          <p:cNvSpPr/>
          <p:nvPr/>
        </p:nvSpPr>
        <p:spPr>
          <a:xfrm>
            <a:off x="406400" y="1262517"/>
            <a:ext cx="11254153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354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000000"/>
                </a:solidFill>
              </a:rPr>
              <a:t>Problem Statement</a:t>
            </a:r>
          </a:p>
          <a:p>
            <a:pPr marL="742950" lvl="1" indent="-285750" algn="just" defTabSz="91435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How to design a new user-friendly calendar for hourly activities planning?</a:t>
            </a:r>
          </a:p>
          <a:p>
            <a:pPr marL="742950" lvl="1" indent="-285750" algn="just" defTabSz="91435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What kind of new features need to be considered in the design?</a:t>
            </a:r>
          </a:p>
          <a:p>
            <a:pPr marL="1200150" lvl="2" indent="-285750" algn="just" defTabSz="91435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Easier to understand,</a:t>
            </a:r>
          </a:p>
          <a:p>
            <a:pPr marL="1200150" lvl="2" indent="-285750" algn="just" defTabSz="91435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Better visualization, </a:t>
            </a:r>
          </a:p>
          <a:p>
            <a:pPr marL="1200150" lvl="2" indent="-285750" algn="just" defTabSz="91435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Customize users’ preferences/choices,</a:t>
            </a:r>
          </a:p>
          <a:p>
            <a:pPr marL="1200150" lvl="2" indent="-285750" algn="just" defTabSz="91435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Capable to share among users,</a:t>
            </a:r>
          </a:p>
          <a:p>
            <a:pPr marL="1200150" lvl="2" indent="-285750" algn="just" defTabSz="91435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Match people with the similar plans/interests,</a:t>
            </a:r>
          </a:p>
          <a:p>
            <a:pPr marL="1200150" lvl="2" indent="-285750" algn="just" defTabSz="91435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Provide useful/appropriate suggestions, </a:t>
            </a:r>
          </a:p>
          <a:p>
            <a:pPr marL="1200150" lvl="2" indent="-285750" algn="just" defTabSz="914354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58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963E6A-4D79-417B-AA96-3F0880481E37}"/>
              </a:ext>
            </a:extLst>
          </p:cNvPr>
          <p:cNvSpPr/>
          <p:nvPr/>
        </p:nvSpPr>
        <p:spPr>
          <a:xfrm>
            <a:off x="388713" y="1133822"/>
            <a:ext cx="10079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Graphical/Symbolic Representations of Activities: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7217F8-CF87-442D-A40B-84FBFDB5B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r="63131" b="-1"/>
          <a:stretch/>
        </p:blipFill>
        <p:spPr>
          <a:xfrm>
            <a:off x="17768916" y="134708"/>
            <a:ext cx="659957" cy="430896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69078A80-03B1-480B-9FE2-947233DB5D3B}"/>
              </a:ext>
            </a:extLst>
          </p:cNvPr>
          <p:cNvGrpSpPr/>
          <p:nvPr/>
        </p:nvGrpSpPr>
        <p:grpSpPr>
          <a:xfrm>
            <a:off x="1510384" y="1618853"/>
            <a:ext cx="4585616" cy="4593721"/>
            <a:chOff x="685849" y="1642278"/>
            <a:chExt cx="4585616" cy="4593721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055E56C-C0C9-41E4-8681-C995F8D32903}"/>
                </a:ext>
              </a:extLst>
            </p:cNvPr>
            <p:cNvGrpSpPr/>
            <p:nvPr/>
          </p:nvGrpSpPr>
          <p:grpSpPr>
            <a:xfrm>
              <a:off x="685849" y="1687882"/>
              <a:ext cx="1233181" cy="1424454"/>
              <a:chOff x="6683803" y="1747340"/>
              <a:chExt cx="1233181" cy="142445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B36CEA8-150E-403E-97A2-3EA53787E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3803" y="1747340"/>
                <a:ext cx="1162844" cy="1162844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4CF78C-1DBB-4887-8B3B-29DAC4767E90}"/>
                  </a:ext>
                </a:extLst>
              </p:cNvPr>
              <p:cNvSpPr txBox="1"/>
              <p:nvPr/>
            </p:nvSpPr>
            <p:spPr>
              <a:xfrm>
                <a:off x="6947877" y="2910184"/>
                <a:ext cx="969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Running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5ECEBA5-FA2F-41A4-91CD-B9A50284A80D}"/>
                </a:ext>
              </a:extLst>
            </p:cNvPr>
            <p:cNvGrpSpPr/>
            <p:nvPr/>
          </p:nvGrpSpPr>
          <p:grpSpPr>
            <a:xfrm>
              <a:off x="2183104" y="1642278"/>
              <a:ext cx="1353076" cy="1540311"/>
              <a:chOff x="2053796" y="1727442"/>
              <a:chExt cx="1353076" cy="154031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E2C9B11-CAC5-4C81-9875-77C55326F7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3796" y="1727442"/>
                <a:ext cx="1353076" cy="135307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7F8ADE-38E3-4734-A9B1-71DB897347D5}"/>
                  </a:ext>
                </a:extLst>
              </p:cNvPr>
              <p:cNvSpPr txBox="1"/>
              <p:nvPr/>
            </p:nvSpPr>
            <p:spPr>
              <a:xfrm>
                <a:off x="2339817" y="3006143"/>
                <a:ext cx="969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Walking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95D29B8-4048-48AB-9FD6-27D1344D0F9E}"/>
                </a:ext>
              </a:extLst>
            </p:cNvPr>
            <p:cNvGrpSpPr/>
            <p:nvPr/>
          </p:nvGrpSpPr>
          <p:grpSpPr>
            <a:xfrm>
              <a:off x="3963898" y="1687882"/>
              <a:ext cx="1178998" cy="1485108"/>
              <a:chOff x="3821977" y="1782645"/>
              <a:chExt cx="1178998" cy="1485108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E2FCBDD-855F-4E53-8887-0A6E0423D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1977" y="1782645"/>
                <a:ext cx="1161288" cy="1161288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D8605FB-2283-4945-A373-9D9DC84565D8}"/>
                  </a:ext>
                </a:extLst>
              </p:cNvPr>
              <p:cNvSpPr txBox="1"/>
              <p:nvPr/>
            </p:nvSpPr>
            <p:spPr>
              <a:xfrm>
                <a:off x="4031868" y="3006143"/>
                <a:ext cx="96910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Working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E8A069C-5124-4F5D-9E4D-626FE8914526}"/>
                </a:ext>
              </a:extLst>
            </p:cNvPr>
            <p:cNvGrpSpPr/>
            <p:nvPr/>
          </p:nvGrpSpPr>
          <p:grpSpPr>
            <a:xfrm>
              <a:off x="865222" y="3100160"/>
              <a:ext cx="1247545" cy="1488426"/>
              <a:chOff x="556541" y="3550400"/>
              <a:chExt cx="1247545" cy="148842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65EB765-10AF-4F43-8A19-10F21C7F6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541" y="3550400"/>
                <a:ext cx="1247545" cy="1247545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515F6E-6D43-445C-90C4-D43B8D0BE937}"/>
                  </a:ext>
                </a:extLst>
              </p:cNvPr>
              <p:cNvSpPr txBox="1"/>
              <p:nvPr/>
            </p:nvSpPr>
            <p:spPr>
              <a:xfrm>
                <a:off x="728810" y="4777216"/>
                <a:ext cx="10538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Watching TV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BEA32BE-A269-4210-A4F2-7E6EC7A620CC}"/>
                </a:ext>
              </a:extLst>
            </p:cNvPr>
            <p:cNvGrpSpPr/>
            <p:nvPr/>
          </p:nvGrpSpPr>
          <p:grpSpPr>
            <a:xfrm>
              <a:off x="2103703" y="3099689"/>
              <a:ext cx="1600200" cy="1624718"/>
              <a:chOff x="1954887" y="3438626"/>
              <a:chExt cx="1600200" cy="1624718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7034AB7-EB27-4892-BE14-AFEDA22FF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4887" y="3438626"/>
                <a:ext cx="1600200" cy="1600200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AFA144-ACBC-45FD-93B0-8B61D50331BF}"/>
                  </a:ext>
                </a:extLst>
              </p:cNvPr>
              <p:cNvSpPr txBox="1"/>
              <p:nvPr/>
            </p:nvSpPr>
            <p:spPr>
              <a:xfrm>
                <a:off x="2353064" y="4801734"/>
                <a:ext cx="10538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Shopping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CA20AC0-CBD3-4B0A-9B98-56C6898A680D}"/>
                </a:ext>
              </a:extLst>
            </p:cNvPr>
            <p:cNvGrpSpPr/>
            <p:nvPr/>
          </p:nvGrpSpPr>
          <p:grpSpPr>
            <a:xfrm>
              <a:off x="3877999" y="3202783"/>
              <a:ext cx="1393466" cy="1647413"/>
              <a:chOff x="3705888" y="3314579"/>
              <a:chExt cx="1393466" cy="1647413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594E1DE7-1368-4753-821F-865EA1B240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5888" y="3314579"/>
                <a:ext cx="1393466" cy="1393466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6DF4BA5-E472-41BB-9367-236B8B50662C}"/>
                  </a:ext>
                </a:extLst>
              </p:cNvPr>
              <p:cNvSpPr txBox="1"/>
              <p:nvPr/>
            </p:nvSpPr>
            <p:spPr>
              <a:xfrm>
                <a:off x="3875717" y="4700382"/>
                <a:ext cx="10538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Air Travelling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DC139C9-8F25-45D1-8EFE-A3F86A158631}"/>
                </a:ext>
              </a:extLst>
            </p:cNvPr>
            <p:cNvGrpSpPr/>
            <p:nvPr/>
          </p:nvGrpSpPr>
          <p:grpSpPr>
            <a:xfrm>
              <a:off x="3846496" y="4817728"/>
              <a:ext cx="1336985" cy="1418271"/>
              <a:chOff x="3748691" y="4948785"/>
              <a:chExt cx="1336985" cy="1418271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84CC94C-3F55-4198-932B-D6F61832B5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8691" y="4948785"/>
                <a:ext cx="1252284" cy="1252284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3FFB24F-AA4A-43BD-833C-3A3F5DD4F685}"/>
                  </a:ext>
                </a:extLst>
              </p:cNvPr>
              <p:cNvSpPr txBox="1"/>
              <p:nvPr/>
            </p:nvSpPr>
            <p:spPr>
              <a:xfrm>
                <a:off x="4031868" y="6105446"/>
                <a:ext cx="10538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Meeting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06920F2-0EAA-4D1B-B924-A33B3F7FCB20}"/>
                </a:ext>
              </a:extLst>
            </p:cNvPr>
            <p:cNvGrpSpPr/>
            <p:nvPr/>
          </p:nvGrpSpPr>
          <p:grpSpPr>
            <a:xfrm>
              <a:off x="2298649" y="4751486"/>
              <a:ext cx="1402443" cy="1484513"/>
              <a:chOff x="2169341" y="4714666"/>
              <a:chExt cx="1402443" cy="1484513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E55096A-184D-493A-ACEE-E218D0B68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69341" y="4714666"/>
                <a:ext cx="1257039" cy="1161288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F3C39BD-220C-4C48-9C0E-961D9E316785}"/>
                  </a:ext>
                </a:extLst>
              </p:cNvPr>
              <p:cNvSpPr txBox="1"/>
              <p:nvPr/>
            </p:nvSpPr>
            <p:spPr>
              <a:xfrm>
                <a:off x="2517976" y="5937569"/>
                <a:ext cx="10538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Party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9DB474F-C2AB-407F-98AD-F4314C002C7B}"/>
                </a:ext>
              </a:extLst>
            </p:cNvPr>
            <p:cNvGrpSpPr/>
            <p:nvPr/>
          </p:nvGrpSpPr>
          <p:grpSpPr>
            <a:xfrm>
              <a:off x="736348" y="4751486"/>
              <a:ext cx="1182682" cy="1449331"/>
              <a:chOff x="607040" y="4714666"/>
              <a:chExt cx="1182682" cy="1449331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9BF3A9A5-00AD-4966-B535-8E8F10F475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040" y="4714666"/>
                <a:ext cx="1112345" cy="1161288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CE8030-AD48-40EA-B2BC-0FC3BC6F62A3}"/>
                  </a:ext>
                </a:extLst>
              </p:cNvPr>
              <p:cNvSpPr txBox="1"/>
              <p:nvPr/>
            </p:nvSpPr>
            <p:spPr>
              <a:xfrm>
                <a:off x="735914" y="5902387"/>
                <a:ext cx="10538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Hang out</a:t>
                </a:r>
              </a:p>
            </p:txBody>
          </p:sp>
        </p:grp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F7DF770A-8AE8-4F38-95BE-2975732818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286" y="1516094"/>
            <a:ext cx="2991267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96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C8FECD-CB89-4ACD-AA6F-8F1634B7B34A}"/>
              </a:ext>
            </a:extLst>
          </p:cNvPr>
          <p:cNvSpPr/>
          <p:nvPr/>
        </p:nvSpPr>
        <p:spPr>
          <a:xfrm>
            <a:off x="471840" y="1262517"/>
            <a:ext cx="10079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Arial" panose="020B0604020202020204"/>
              </a:rPr>
              <a:t>Open-Source Platform for Customizing User Plans</a:t>
            </a:r>
            <a:r>
              <a:rPr kumimoji="0" lang="en-US" sz="1800" b="1" i="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174D11-23FF-469B-818F-E29543E18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71" y="2571750"/>
            <a:ext cx="1714500" cy="1714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33F77E-D1E6-41FB-9CAA-99DE7ED94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28" y="2754269"/>
            <a:ext cx="1804317" cy="2832892"/>
          </a:xfrm>
          <a:prstGeom prst="rect">
            <a:avLst/>
          </a:prstGeom>
        </p:spPr>
      </p:pic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7454499C-258A-45BE-9CBB-19A4E0DFB44E}"/>
              </a:ext>
            </a:extLst>
          </p:cNvPr>
          <p:cNvSpPr/>
          <p:nvPr/>
        </p:nvSpPr>
        <p:spPr>
          <a:xfrm>
            <a:off x="682192" y="1814368"/>
            <a:ext cx="2669309" cy="757382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Well, my planned activities is not in the list, let me add it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FED644-3D01-4246-B994-B1BA1C99E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969" y="2735420"/>
            <a:ext cx="1804317" cy="286064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80206E66-3AD2-43A4-A6C7-399C0512FBD9}"/>
              </a:ext>
            </a:extLst>
          </p:cNvPr>
          <p:cNvSpPr/>
          <p:nvPr/>
        </p:nvSpPr>
        <p:spPr>
          <a:xfrm>
            <a:off x="5638510" y="3429000"/>
            <a:ext cx="786977" cy="3810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3C3DF2-EBB7-4FEA-A21B-1297FEAF2A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287" y="2328762"/>
            <a:ext cx="3560029" cy="3430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5ED2E2-5CB8-46FD-9804-111BB0355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637" y="2329362"/>
            <a:ext cx="1714500" cy="1714500"/>
          </a:xfrm>
          <a:prstGeom prst="rect">
            <a:avLst/>
          </a:prstGeom>
        </p:spPr>
      </p:pic>
      <p:sp>
        <p:nvSpPr>
          <p:cNvPr id="20" name="Speech Bubble: Oval 19">
            <a:extLst>
              <a:ext uri="{FF2B5EF4-FFF2-40B4-BE49-F238E27FC236}">
                <a16:creationId xmlns:a16="http://schemas.microsoft.com/office/drawing/2014/main" id="{91692253-48B9-4B03-9D83-968AB560EDC4}"/>
              </a:ext>
            </a:extLst>
          </p:cNvPr>
          <p:cNvSpPr/>
          <p:nvPr/>
        </p:nvSpPr>
        <p:spPr>
          <a:xfrm>
            <a:off x="6297090" y="1416948"/>
            <a:ext cx="2669309" cy="757382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Here we are ! I have added a new activity to my event database</a:t>
            </a:r>
          </a:p>
        </p:txBody>
      </p:sp>
    </p:spTree>
    <p:extLst>
      <p:ext uri="{BB962C8B-B14F-4D97-AF65-F5344CB8AC3E}">
        <p14:creationId xmlns:p14="http://schemas.microsoft.com/office/powerpoint/2010/main" val="738284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C8FECD-CB89-4ACD-AA6F-8F1634B7B34A}"/>
              </a:ext>
            </a:extLst>
          </p:cNvPr>
          <p:cNvSpPr/>
          <p:nvPr/>
        </p:nvSpPr>
        <p:spPr>
          <a:xfrm>
            <a:off x="471840" y="1262517"/>
            <a:ext cx="10079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Visualization of the Activities:</a:t>
            </a:r>
          </a:p>
        </p:txBody>
      </p:sp>
      <p:cxnSp>
        <p:nvCxnSpPr>
          <p:cNvPr id="6" name="Curved Connector 5"/>
          <p:cNvCxnSpPr>
            <a:cxnSpLocks/>
            <a:stCxn id="9" idx="3"/>
            <a:endCxn id="10" idx="1"/>
          </p:cNvCxnSpPr>
          <p:nvPr/>
        </p:nvCxnSpPr>
        <p:spPr>
          <a:xfrm flipV="1">
            <a:off x="5431244" y="2365369"/>
            <a:ext cx="770005" cy="229597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54" y="3143557"/>
            <a:ext cx="5067590" cy="30355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249" y="1174738"/>
            <a:ext cx="5911022" cy="23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89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C8FECD-CB89-4ACD-AA6F-8F1634B7B34A}"/>
              </a:ext>
            </a:extLst>
          </p:cNvPr>
          <p:cNvSpPr/>
          <p:nvPr/>
        </p:nvSpPr>
        <p:spPr>
          <a:xfrm>
            <a:off x="471840" y="1262517"/>
            <a:ext cx="10079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Partner</a:t>
            </a:r>
            <a:r>
              <a:rPr lang="en-US" b="1" dirty="0">
                <a:solidFill>
                  <a:srgbClr val="000000"/>
                </a:solidFill>
                <a:latin typeface="Arial" panose="020B0604020202020204"/>
              </a:rPr>
              <a:t> Matching and Group Activities Planning </a:t>
            </a:r>
            <a:r>
              <a:rPr kumimoji="0" lang="en-US" sz="1800" b="1" i="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: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42128ABC-222C-4D7F-AEC0-813B2418A40D}"/>
              </a:ext>
            </a:extLst>
          </p:cNvPr>
          <p:cNvSpPr/>
          <p:nvPr/>
        </p:nvSpPr>
        <p:spPr>
          <a:xfrm>
            <a:off x="2513422" y="4667784"/>
            <a:ext cx="2711722" cy="1117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Plans: Visits the Art Museums</a:t>
            </a:r>
          </a:p>
          <a:p>
            <a:pPr algn="ctr"/>
            <a:r>
              <a:rPr lang="en-US" sz="1200" dirty="0"/>
              <a:t>Bungy jumping</a:t>
            </a:r>
          </a:p>
          <a:p>
            <a:pPr algn="ctr"/>
            <a:r>
              <a:rPr lang="en-US" sz="1200" dirty="0"/>
              <a:t>….</a:t>
            </a:r>
          </a:p>
          <a:p>
            <a:pPr algn="ctr"/>
            <a:r>
              <a:rPr lang="en-US" sz="1200" dirty="0"/>
              <a:t>Go to concert</a:t>
            </a:r>
            <a:endParaRPr lang="en-US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0855FADB-B24F-4666-8169-045D87986AA7}"/>
              </a:ext>
            </a:extLst>
          </p:cNvPr>
          <p:cNvSpPr/>
          <p:nvPr/>
        </p:nvSpPr>
        <p:spPr>
          <a:xfrm>
            <a:off x="8617526" y="1817093"/>
            <a:ext cx="2692567" cy="1117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Plans: Visits the Art Museum</a:t>
            </a:r>
          </a:p>
          <a:p>
            <a:pPr algn="ctr"/>
            <a:r>
              <a:rPr lang="en-US" sz="1200" dirty="0"/>
              <a:t>Extreme Events</a:t>
            </a:r>
          </a:p>
          <a:p>
            <a:pPr algn="ctr"/>
            <a:r>
              <a:rPr lang="en-US" sz="1200" dirty="0"/>
              <a:t>……</a:t>
            </a:r>
          </a:p>
          <a:p>
            <a:pPr algn="ctr"/>
            <a:r>
              <a:rPr lang="en-US" sz="1200" dirty="0"/>
              <a:t>Listen to the concert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A05C1F-A46A-4B1E-9F67-013F231F1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8" y="4274084"/>
            <a:ext cx="1905000" cy="1905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705CC2-946A-41DE-978D-12E6CF87E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119" y="3294122"/>
            <a:ext cx="2246561" cy="22465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CC4514-424E-4726-99ED-8D58633B35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5" y="2092672"/>
            <a:ext cx="5449455" cy="211428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3F64F9-2E8A-4C44-8EA1-8B978F4DBBB5}"/>
              </a:ext>
            </a:extLst>
          </p:cNvPr>
          <p:cNvCxnSpPr/>
          <p:nvPr/>
        </p:nvCxnSpPr>
        <p:spPr>
          <a:xfrm flipV="1">
            <a:off x="1366982" y="4274084"/>
            <a:ext cx="406400" cy="260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8C1B0D4-1A3D-498A-8687-AF2C06E2D64F}"/>
              </a:ext>
            </a:extLst>
          </p:cNvPr>
          <p:cNvCxnSpPr>
            <a:cxnSpLocks/>
          </p:cNvCxnSpPr>
          <p:nvPr/>
        </p:nvCxnSpPr>
        <p:spPr>
          <a:xfrm>
            <a:off x="2964872" y="4206962"/>
            <a:ext cx="526473" cy="328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FEB70F-230B-45F5-802E-2971AAC86EED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6096000" y="3149817"/>
            <a:ext cx="2813120" cy="630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732FE96-40F5-472E-91F7-0F018F3E5BAC}"/>
              </a:ext>
            </a:extLst>
          </p:cNvPr>
          <p:cNvCxnSpPr>
            <a:cxnSpLocks/>
          </p:cNvCxnSpPr>
          <p:nvPr/>
        </p:nvCxnSpPr>
        <p:spPr>
          <a:xfrm flipV="1">
            <a:off x="6229927" y="2375893"/>
            <a:ext cx="2320803" cy="195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796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8629DA3-C688-49FA-BF5C-7D6DB47B0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8" y="1877805"/>
            <a:ext cx="8003075" cy="38004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C8FECD-CB89-4ACD-AA6F-8F1634B7B34A}"/>
              </a:ext>
            </a:extLst>
          </p:cNvPr>
          <p:cNvSpPr/>
          <p:nvPr/>
        </p:nvSpPr>
        <p:spPr>
          <a:xfrm>
            <a:off x="471840" y="1262517"/>
            <a:ext cx="10079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</a:rPr>
              <a:t>Suggestions for Better Activities Planning: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733E292-72B5-4D8D-9D9D-712967E84098}"/>
              </a:ext>
            </a:extLst>
          </p:cNvPr>
          <p:cNvSpPr/>
          <p:nvPr/>
        </p:nvSpPr>
        <p:spPr>
          <a:xfrm>
            <a:off x="8878941" y="5324764"/>
            <a:ext cx="2721507" cy="822037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Well, the friendly shopping center will be busy at 11am, go to four seasons mall is better 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661029-00E1-43C4-8C4F-70DD082AEFF6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8050284" y="3119941"/>
            <a:ext cx="636854" cy="880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F40AB70-7ACA-4AA8-A0A4-F4AF135E1F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220" y="4135035"/>
            <a:ext cx="1508992" cy="83182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5A1066-19E3-49DD-8DEE-12CE24B2DB05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>
            <a:off x="9300716" y="4966855"/>
            <a:ext cx="938979" cy="357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1A9A3AB-881A-4BF9-86C1-77C7F9883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38" y="2722966"/>
            <a:ext cx="1713008" cy="79395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3E906C-30B4-486E-ADA2-13FCB51E2822}"/>
              </a:ext>
            </a:extLst>
          </p:cNvPr>
          <p:cNvCxnSpPr/>
          <p:nvPr/>
        </p:nvCxnSpPr>
        <p:spPr>
          <a:xfrm flipV="1">
            <a:off x="8153674" y="4761346"/>
            <a:ext cx="544946" cy="357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171AC39F-75E6-4EBE-9062-B162036FA1E0}"/>
              </a:ext>
            </a:extLst>
          </p:cNvPr>
          <p:cNvSpPr/>
          <p:nvPr/>
        </p:nvSpPr>
        <p:spPr>
          <a:xfrm>
            <a:off x="9300716" y="1578739"/>
            <a:ext cx="2721507" cy="822037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It will be rainy around 8am, it is better to stay at home !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68D3C10-9DD2-462C-A83B-FD22E23F72A6}"/>
              </a:ext>
            </a:extLst>
          </p:cNvPr>
          <p:cNvCxnSpPr>
            <a:cxnSpLocks/>
          </p:cNvCxnSpPr>
          <p:nvPr/>
        </p:nvCxnSpPr>
        <p:spPr>
          <a:xfrm flipV="1">
            <a:off x="10400146" y="2400776"/>
            <a:ext cx="636854" cy="880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54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C8FECD-CB89-4ACD-AA6F-8F1634B7B34A}"/>
              </a:ext>
            </a:extLst>
          </p:cNvPr>
          <p:cNvSpPr/>
          <p:nvPr/>
        </p:nvSpPr>
        <p:spPr>
          <a:xfrm>
            <a:off x="471840" y="1262517"/>
            <a:ext cx="10079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b="1" dirty="0">
                <a:solidFill>
                  <a:srgbClr val="000000"/>
                </a:solidFill>
                <a:latin typeface="Arial" panose="020B0604020202020204"/>
              </a:rPr>
              <a:t>Q&amp;A</a:t>
            </a:r>
            <a:endParaRPr kumimoji="0" lang="en-US" sz="1800" b="1" i="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36310-E96A-492E-BCD8-C32E5115A7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544" y="1927535"/>
            <a:ext cx="5083707" cy="39283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F7522B-D7BD-4497-A1C7-6A889833BF76}"/>
              </a:ext>
            </a:extLst>
          </p:cNvPr>
          <p:cNvSpPr/>
          <p:nvPr/>
        </p:nvSpPr>
        <p:spPr>
          <a:xfrm rot="478630">
            <a:off x="2233864" y="3429000"/>
            <a:ext cx="36086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i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02791451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Blu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684"/>
      </a:accent1>
      <a:accent2>
        <a:srgbClr val="FDB931"/>
      </a:accent2>
      <a:accent3>
        <a:srgbClr val="666666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3744</TotalTime>
  <Words>224</Words>
  <Application>Microsoft Office PowerPoint</Application>
  <PresentationFormat>Widescreen</PresentationFormat>
  <Paragraphs>41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.HelveticaNeueDeskInterface-Regular</vt:lpstr>
      <vt:lpstr>Arial</vt:lpstr>
      <vt:lpstr>Calibri</vt:lpstr>
      <vt:lpstr>Times New Roman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Berat Alper Erol</dc:creator>
  <cp:lastModifiedBy>Xuyang</cp:lastModifiedBy>
  <cp:revision>159</cp:revision>
  <dcterms:created xsi:type="dcterms:W3CDTF">2019-01-25T15:48:46Z</dcterms:created>
  <dcterms:modified xsi:type="dcterms:W3CDTF">2019-11-09T16:59:25Z</dcterms:modified>
</cp:coreProperties>
</file>